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  <a:srgbClr val="FF3399"/>
    <a:srgbClr val="E85703"/>
    <a:srgbClr val="DFDFFF"/>
    <a:srgbClr val="CCEDFF"/>
    <a:srgbClr val="FFE7E8"/>
    <a:srgbClr val="FFFFCC"/>
    <a:srgbClr val="F5D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3"/>
    <p:restoredTop sz="94558"/>
  </p:normalViewPr>
  <p:slideViewPr>
    <p:cSldViewPr>
      <p:cViewPr varScale="1">
        <p:scale>
          <a:sx n="152" d="100"/>
          <a:sy n="152" d="100"/>
        </p:scale>
        <p:origin x="200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 showGuides="1">
      <p:cViewPr varScale="1">
        <p:scale>
          <a:sx n="109" d="100"/>
          <a:sy n="109" d="100"/>
        </p:scale>
        <p:origin x="47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946A-6B47-BB13-BF644C9A0A0B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946A-6B47-BB13-BF644C9A0A0B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946A-6B47-BB13-BF644C9A0A0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946A-6B47-BB13-BF644C9A0A0B}"/>
              </c:ext>
            </c:extLst>
          </c:dPt>
          <c:cat>
            <c:strRef>
              <c:f>Sheet1!$A$2:$A$6</c:f>
              <c:strCache>
                <c:ptCount val="5"/>
                <c:pt idx="0">
                  <c:v>Caws a thomato</c:v>
                </c:pt>
                <c:pt idx="1">
                  <c:v>Rhosmari ac olewydd</c:v>
                </c:pt>
                <c:pt idx="2">
                  <c:v>Pupur coch a nionyn</c:v>
                </c:pt>
                <c:pt idx="3">
                  <c:v>Chilli a leim</c:v>
                </c:pt>
                <c:pt idx="4">
                  <c:v>Caws a nionyn coch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8</c:v>
                </c:pt>
                <c:pt idx="2">
                  <c:v>4</c:v>
                </c:pt>
                <c:pt idx="3">
                  <c:v>2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46A-6B47-BB13-BF644C9A0A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2766848"/>
        <c:axId val="272768384"/>
      </c:barChart>
      <c:catAx>
        <c:axId val="272766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2768384"/>
        <c:crosses val="autoZero"/>
        <c:auto val="1"/>
        <c:lblAlgn val="ctr"/>
        <c:lblOffset val="100"/>
        <c:noMultiLvlLbl val="0"/>
      </c:catAx>
      <c:valAx>
        <c:axId val="272768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2766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Nifer y cyfranogwyr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Bara gwastad</c:v>
                </c:pt>
                <c:pt idx="1">
                  <c:v>Quiche</c:v>
                </c:pt>
                <c:pt idx="2">
                  <c:v>Frittata</c:v>
                </c:pt>
                <c:pt idx="3">
                  <c:v>Cawl</c:v>
                </c:pt>
                <c:pt idx="4">
                  <c:v>Pizza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C2-4F4C-A10B-A9D9E6A01D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1776"/>
        <c:axId val="1853696"/>
      </c:barChart>
      <c:catAx>
        <c:axId val="18517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cy-GB" noProof="0"/>
                </a:pPr>
                <a:r>
                  <a:rPr lang="cy-GB" noProof="0" dirty="0"/>
                  <a:t>Cynnyrch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853696"/>
        <c:crosses val="autoZero"/>
        <c:auto val="1"/>
        <c:lblAlgn val="ctr"/>
        <c:lblOffset val="100"/>
        <c:noMultiLvlLbl val="0"/>
      </c:catAx>
      <c:valAx>
        <c:axId val="185369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lang="cy-GB" noProof="0"/>
                </a:pPr>
                <a:r>
                  <a:rPr lang="cy-GB" noProof="0" dirty="0"/>
                  <a:t>Nifer y cyfranogwyr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851776"/>
        <c:crosses val="autoZero"/>
        <c:crossBetween val="between"/>
      </c:valAx>
      <c:spPr>
        <a:ln>
          <a:solidFill>
            <a:srgbClr val="4F81BD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273A0F-3B13-D841-A707-03B4216EA8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0A439-2D68-154D-B9B4-0E0203E229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F29-83C6-0443-AA30-FBDFE7C021E6}" type="datetimeFigureOut">
              <a:rPr lang="cy-GB" smtClean="0"/>
              <a:t>08/12/19</a:t>
            </a:fld>
            <a:endParaRPr lang="cy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A31725-2096-6A46-9ED8-F573F702F8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BFD3B-98B1-4D4C-A1FF-670C78041F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E6625-9A6A-BA41-B539-684CA802E7C3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905028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28E9A-947C-4D8E-9B83-D6CC267356BF}" type="datetimeFigureOut">
              <a:rPr lang="cy-GB" noProof="0" smtClean="0"/>
              <a:t>08/12/19</a:t>
            </a:fld>
            <a:endParaRPr lang="cy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y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y-GB" noProof="0"/>
              <a:t>Click to edit Master text styles</a:t>
            </a:r>
          </a:p>
          <a:p>
            <a:pPr lvl="1"/>
            <a:r>
              <a:rPr lang="cy-GB" noProof="0"/>
              <a:t>Second level</a:t>
            </a:r>
          </a:p>
          <a:p>
            <a:pPr lvl="2"/>
            <a:r>
              <a:rPr lang="cy-GB" noProof="0"/>
              <a:t>Third level</a:t>
            </a:r>
          </a:p>
          <a:p>
            <a:pPr lvl="3"/>
            <a:r>
              <a:rPr lang="cy-GB" noProof="0"/>
              <a:t>Fourth level</a:t>
            </a:r>
          </a:p>
          <a:p>
            <a:pPr lvl="4"/>
            <a:r>
              <a:rPr lang="cy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F6DF4-31BE-4F35-8181-1A38D60EE214}" type="slidenum">
              <a:rPr lang="cy-GB" noProof="0" smtClean="0"/>
              <a:t>‹#›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259230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229200"/>
            <a:ext cx="8640960" cy="108012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y-GB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4E98AA-961E-7B44-97C4-201C4FF0C9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223" y="223649"/>
            <a:ext cx="6797555" cy="514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0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920880" cy="4248473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2400"/>
            </a:lvl1pPr>
            <a:lvl2pPr marL="273050" indent="-26670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tabLst/>
              <a:defRPr sz="2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288925" indent="-288925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4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28800"/>
            <a:ext cx="378042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360363" indent="-354013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6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227013" indent="-227013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5"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179388" indent="-173038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2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/>
              <a:t>Click to edit Master title style</a:t>
            </a:r>
            <a:endParaRPr lang="cy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y-GB" noProof="0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7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5" r:id="rId5"/>
    <p:sldLayoutId id="214748366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E8580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93CB8-E138-3548-A251-1CEA7D2CFD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y-GB" dirty="0"/>
              <a:t>Cam 6: Cynnal ymchwil y farchnad</a:t>
            </a:r>
          </a:p>
        </p:txBody>
      </p:sp>
    </p:spTree>
    <p:extLst>
      <p:ext uri="{BB962C8B-B14F-4D97-AF65-F5344CB8AC3E}">
        <p14:creationId xmlns:p14="http://schemas.microsoft.com/office/powerpoint/2010/main" val="1838058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507B3-67C5-1F41-B471-88D5847C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836712"/>
            <a:ext cx="6480720" cy="720080"/>
          </a:xfrm>
        </p:spPr>
        <p:txBody>
          <a:bodyPr/>
          <a:lstStyle/>
          <a:p>
            <a:r>
              <a:rPr lang="cy-GB" sz="2800" dirty="0"/>
              <a:t>Tasg 3: gwneud eich penderfyniad terfynol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2980E-826A-1748-9F2D-18D982C69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cy-GB" sz="2300" dirty="0"/>
              <a:t>Trafodwch eich canlyniadau â’ch grŵp a gwnewch benderfyniad terfynol am y cynnyrch bwyd amser cinio iach y byddwch chi’n ei gynhyrchu.</a:t>
            </a:r>
            <a:endParaRPr lang="en-GB" sz="2300" dirty="0"/>
          </a:p>
          <a:p>
            <a:pPr>
              <a:spcBef>
                <a:spcPts val="1000"/>
              </a:spcBef>
            </a:pPr>
            <a:r>
              <a:rPr lang="cy-GB" sz="2300" dirty="0">
                <a:solidFill>
                  <a:srgbClr val="E85803"/>
                </a:solidFill>
              </a:rPr>
              <a:t>Efallai y byddwch yn dewis y cynnyrch mwyaf poblogaidd o’ch ymchwil y farchnad neu efallai yr hoffech apelio at grŵp penodol o gyfranogwyr (gelwir hyn yn </a:t>
            </a:r>
            <a:r>
              <a:rPr lang="cy-GB" sz="2300" b="1" dirty="0">
                <a:solidFill>
                  <a:srgbClr val="E85803"/>
                </a:solidFill>
              </a:rPr>
              <a:t>farchnad arbenigol</a:t>
            </a:r>
            <a:r>
              <a:rPr lang="cy-GB" sz="2300" dirty="0">
                <a:solidFill>
                  <a:srgbClr val="E85803"/>
                </a:solidFill>
              </a:rPr>
              <a:t>).</a:t>
            </a:r>
            <a:endParaRPr lang="en-GB" sz="2300" dirty="0">
              <a:solidFill>
                <a:srgbClr val="E85803"/>
              </a:solidFill>
            </a:endParaRPr>
          </a:p>
          <a:p>
            <a:pPr>
              <a:spcBef>
                <a:spcPts val="1000"/>
              </a:spcBef>
            </a:pPr>
            <a:r>
              <a:rPr lang="cy-GB" sz="2300" dirty="0"/>
              <a:t>Er enghraifft, pe bai’ch canlyniadau’n </a:t>
            </a:r>
            <a:br>
              <a:rPr lang="cy-GB" sz="2300" dirty="0"/>
            </a:br>
            <a:r>
              <a:rPr lang="cy-GB" sz="2300" dirty="0"/>
              <a:t>dangos bod yn well gan fechgyn </a:t>
            </a:r>
            <a:br>
              <a:rPr lang="cy-GB" sz="2300" dirty="0"/>
            </a:br>
            <a:r>
              <a:rPr lang="cy-GB" sz="2300" dirty="0"/>
              <a:t>Blwyddyn 6 dorth fflat, fe allech chi </a:t>
            </a:r>
            <a:br>
              <a:rPr lang="cy-GB" sz="2300" dirty="0"/>
            </a:br>
            <a:r>
              <a:rPr lang="cy-GB" sz="2300" dirty="0"/>
              <a:t>benderfynu gwneud bara fflat a </a:t>
            </a:r>
            <a:br>
              <a:rPr lang="cy-GB" sz="2300" dirty="0"/>
            </a:br>
            <a:r>
              <a:rPr lang="cy-GB" sz="2300" dirty="0"/>
              <a:t>marchnata’ch cynnyrch mewn ffyrdd </a:t>
            </a:r>
            <a:br>
              <a:rPr lang="cy-GB" sz="2300" dirty="0"/>
            </a:br>
            <a:r>
              <a:rPr lang="cy-GB" sz="2300" dirty="0"/>
              <a:t>rydych chi’n meddwl fyddai’n apelio at </a:t>
            </a:r>
            <a:br>
              <a:rPr lang="cy-GB" sz="2300" dirty="0"/>
            </a:br>
            <a:r>
              <a:rPr lang="cy-GB" sz="2300" dirty="0"/>
              <a:t>fechgyn Blwyddyn 6.</a:t>
            </a:r>
            <a:r>
              <a:rPr lang="en-GB" sz="2300" dirty="0"/>
              <a:t> </a:t>
            </a:r>
            <a:endParaRPr lang="cy-GB" sz="23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B81A4D6-3220-0848-AFB1-600549E7E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1048"/>
            <a:ext cx="3264620" cy="21296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28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C3566-A15E-8B41-BFA5-A8912F0AA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Amcanion dysgu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92216-80F5-8748-874C-D7BE78C12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y-GB" dirty="0"/>
              <a:t>Dylunio a chynnal arolwg</a:t>
            </a:r>
            <a:endParaRPr lang="en-GB" dirty="0"/>
          </a:p>
          <a:p>
            <a:pPr lvl="1"/>
            <a:r>
              <a:rPr lang="cy-GB" dirty="0"/>
              <a:t>Tynnu siart bar</a:t>
            </a:r>
            <a:endParaRPr lang="en-GB" dirty="0"/>
          </a:p>
          <a:p>
            <a:r>
              <a:rPr lang="cy-GB" dirty="0"/>
              <a:t>Defnyddir ymchwil y farchnad i gasglu gwybodaeth am anghenion a hoffterau defnyddwyr.</a:t>
            </a:r>
            <a:endParaRPr lang="en-GB" dirty="0"/>
          </a:p>
          <a:p>
            <a:r>
              <a:rPr lang="cy-GB" dirty="0">
                <a:solidFill>
                  <a:srgbClr val="E85803"/>
                </a:solidFill>
              </a:rPr>
              <a:t>Gallwn ei ddefnyddio i ddarganfod pa gynnyrch bwyd y byddai’n well gan ein darpar gwsmeriaid.</a:t>
            </a:r>
            <a:endParaRPr lang="en-GB" dirty="0">
              <a:solidFill>
                <a:srgbClr val="E85803"/>
              </a:solidFill>
            </a:endParaRPr>
          </a:p>
          <a:p>
            <a:r>
              <a:rPr lang="cy-GB" dirty="0"/>
              <a:t>Pam ydych chi’n meddwl bod angen y wybodaeth hon arnom?</a:t>
            </a:r>
            <a:r>
              <a:rPr lang="en-GB" dirty="0"/>
              <a:t> 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638287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A2C8ACB-36E1-2947-B560-CAFA735B8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01008"/>
            <a:ext cx="5201175" cy="260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9D00C4-92FD-E64B-B5B4-74A811571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Ymchwil y Farchnad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D2CA5-D369-1246-9584-946069987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2232248"/>
          </a:xfrm>
        </p:spPr>
        <p:txBody>
          <a:bodyPr/>
          <a:lstStyle/>
          <a:p>
            <a:r>
              <a:rPr lang="cy-GB" b="1" dirty="0">
                <a:solidFill>
                  <a:srgbClr val="E85803"/>
                </a:solidFill>
              </a:rPr>
              <a:t>Meddyliwch</a:t>
            </a:r>
            <a:r>
              <a:rPr lang="cy-GB" dirty="0"/>
              <a:t>: Pa fath o gwestiynau y dylem eu gofyn?</a:t>
            </a:r>
            <a:endParaRPr lang="en-GB" dirty="0"/>
          </a:p>
          <a:p>
            <a:r>
              <a:rPr lang="cy-GB" dirty="0"/>
              <a:t>Sut y gallem gofnodi ein canlyniadau?</a:t>
            </a:r>
            <a:endParaRPr lang="en-GB" dirty="0"/>
          </a:p>
          <a:p>
            <a:r>
              <a:rPr lang="cy-GB" dirty="0"/>
              <a:t>Sut y gallem arddangos ein canlyniadau?</a:t>
            </a:r>
            <a:r>
              <a:rPr lang="en-GB" dirty="0"/>
              <a:t> 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2054653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A86C1-9A52-D745-87D1-1370BD4C7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Ymchwil y Farchnad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89D40-D35C-1142-97AF-49D25D690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cy-GB" sz="2200" dirty="0"/>
              <a:t>Ar gyfer ein harolwg, mae angen i ni ofyn cwestiwn amlddewis caeedig. Cwestiwn byr yw hwn na ellir ond ei ateb trwy ddewis un o’r atebion posibl.</a:t>
            </a:r>
            <a:endParaRPr lang="en-GB" sz="2200" dirty="0"/>
          </a:p>
          <a:p>
            <a:pPr lvl="1">
              <a:spcBef>
                <a:spcPts val="800"/>
              </a:spcBef>
            </a:pPr>
            <a:r>
              <a:rPr lang="cy-GB" sz="2200" dirty="0">
                <a:solidFill>
                  <a:srgbClr val="E85803"/>
                </a:solidFill>
              </a:rPr>
              <a:t>Er enghraifft: “Pa anifail sydd orau gennych chi? Cŵn, cathod neu geffylau?”</a:t>
            </a:r>
            <a:endParaRPr lang="en-GB" sz="2200" dirty="0">
              <a:solidFill>
                <a:srgbClr val="E85803"/>
              </a:solidFill>
            </a:endParaRPr>
          </a:p>
          <a:p>
            <a:pPr lvl="1">
              <a:spcBef>
                <a:spcPts val="800"/>
              </a:spcBef>
            </a:pPr>
            <a:r>
              <a:rPr lang="cy-GB" sz="2200" dirty="0">
                <a:solidFill>
                  <a:srgbClr val="E85803"/>
                </a:solidFill>
              </a:rPr>
              <a:t>Nid, “beth yw eich hoff anifail?” Mae hwn yn gwestiwn agored oherwydd gallai fod ag ystod eang o atebion.</a:t>
            </a:r>
            <a:endParaRPr lang="en-GB" sz="2200" dirty="0">
              <a:solidFill>
                <a:srgbClr val="E85803"/>
              </a:solidFill>
            </a:endParaRPr>
          </a:p>
          <a:p>
            <a:pPr>
              <a:spcBef>
                <a:spcPts val="800"/>
              </a:spcBef>
            </a:pPr>
            <a:r>
              <a:rPr lang="cy-GB" sz="2200" dirty="0"/>
              <a:t>Trwy ofyn i’n cyfranogwyr ddewis yr opsiwn </a:t>
            </a:r>
            <a:br>
              <a:rPr lang="cy-GB" sz="2200" dirty="0"/>
            </a:br>
            <a:r>
              <a:rPr lang="cy-GB" sz="2200" dirty="0"/>
              <a:t>cynnyrch bwyd yr hoffent gael y gorau o’ch </a:t>
            </a:r>
            <a:br>
              <a:rPr lang="cy-GB" sz="2200" dirty="0"/>
            </a:br>
            <a:r>
              <a:rPr lang="cy-GB" sz="2200" dirty="0"/>
              <a:t>syniadau, byddwn yn gallu penderfynu a </a:t>
            </a:r>
            <a:br>
              <a:rPr lang="cy-GB" sz="2200" dirty="0"/>
            </a:br>
            <a:r>
              <a:rPr lang="cy-GB" sz="2200" dirty="0"/>
              <a:t>fydd pobl eisiau prynu ein cynnyrch ai peidio. </a:t>
            </a:r>
            <a:br>
              <a:rPr lang="cy-GB" sz="2200" dirty="0"/>
            </a:br>
            <a:r>
              <a:rPr lang="cy-GB" sz="2200" dirty="0"/>
              <a:t>Bydd hyn yn ein helpu i wneud penderfyniad </a:t>
            </a:r>
            <a:br>
              <a:rPr lang="cy-GB" sz="2200" dirty="0"/>
            </a:br>
            <a:r>
              <a:rPr lang="cy-GB" sz="2200" dirty="0"/>
              <a:t>terfynol ynghylch beth i’w wneud.</a:t>
            </a:r>
            <a:r>
              <a:rPr lang="en-GB" sz="2200" dirty="0"/>
              <a:t> </a:t>
            </a:r>
            <a:endParaRPr lang="cy-GB" sz="2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246E1E1-17E6-1342-ABE7-1BFCE683B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77072"/>
            <a:ext cx="2617193" cy="17447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86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3448-E03F-F04C-8882-7E979A997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Tasg 1: casglu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4BF0D-06B7-8643-91F9-D327AD049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Ysgrifennwch eich cwestiwn ymchwil. Er enghraifft: Pa gynnyrch cinio iach yw’r mwyaf poblogaidd ymhlith plant yn ein hysgol?</a:t>
            </a:r>
            <a:endParaRPr lang="en-GB" dirty="0"/>
          </a:p>
          <a:p>
            <a:r>
              <a:rPr lang="cy-GB" dirty="0">
                <a:solidFill>
                  <a:srgbClr val="E85803"/>
                </a:solidFill>
              </a:rPr>
              <a:t>O fewn eich grŵp, fe allech chi i gyd ddefnyddio cwestiwn ymchwil ychydig yn wahanol e.e. gallai un person gasglu data gan fechgyn yn unig a gallai un arall gasglu data gan ferched – bydd hyn hefyd yn rhoi gwybodaeth i chi </a:t>
            </a:r>
            <a:br>
              <a:rPr lang="cy-GB" dirty="0">
                <a:solidFill>
                  <a:srgbClr val="E85803"/>
                </a:solidFill>
              </a:rPr>
            </a:br>
            <a:r>
              <a:rPr lang="cy-GB" dirty="0">
                <a:solidFill>
                  <a:srgbClr val="E85803"/>
                </a:solidFill>
              </a:rPr>
              <a:t>ynghylch pwy allai’r farchnad darged fod.</a:t>
            </a:r>
            <a:endParaRPr lang="en-GB" dirty="0">
              <a:solidFill>
                <a:srgbClr val="E85803"/>
              </a:solidFill>
            </a:endParaRPr>
          </a:p>
          <a:p>
            <a:r>
              <a:rPr lang="cy-GB" dirty="0"/>
              <a:t>Gofynnwch i gynifer o gyfranogwyr </a:t>
            </a:r>
            <a:br>
              <a:rPr lang="cy-GB" dirty="0"/>
            </a:br>
            <a:r>
              <a:rPr lang="cy-GB" dirty="0"/>
              <a:t>â phosib a chofnodwch eich </a:t>
            </a:r>
            <a:br>
              <a:rPr lang="cy-GB" dirty="0"/>
            </a:br>
            <a:r>
              <a:rPr lang="cy-GB" dirty="0"/>
              <a:t>canlyniadau gan ddefnyddio siart tali.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2FC8407-DEAD-234E-BCAA-6FB8DF5B7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05064"/>
            <a:ext cx="3011789" cy="20078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724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631B4C5-76C9-BF47-96E6-B0581E6AE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 t="19034" r="4000" b="8801"/>
          <a:stretch/>
        </p:blipFill>
        <p:spPr bwMode="auto">
          <a:xfrm>
            <a:off x="1979712" y="1988840"/>
            <a:ext cx="5222204" cy="4065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DB99A-5581-7F40-B38D-B0732BC2D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Tasg 2: llunio siart bar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072BE-67AF-814A-A911-01B026E78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28801"/>
            <a:ext cx="7920880" cy="864096"/>
          </a:xfrm>
        </p:spPr>
        <p:txBody>
          <a:bodyPr/>
          <a:lstStyle/>
          <a:p>
            <a:r>
              <a:rPr lang="cy-GB" dirty="0"/>
              <a:t>Mae gennych 1 munud i ddweud wrth eich partner bopeth rydych chi’n ei wybod am siartiau bar!</a:t>
            </a:r>
            <a:r>
              <a:rPr lang="en-GB" dirty="0"/>
              <a:t> 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287525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C5169-C0F7-4646-B8BF-4F66297BD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Tasg 2: llunio siart bar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836F7-5E56-E04C-A07A-7D0BA3CA1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y-GB" dirty="0"/>
              <a:t>Mae lled pob bar yn gyfartal.</a:t>
            </a:r>
            <a:endParaRPr lang="en-GB" dirty="0"/>
          </a:p>
          <a:p>
            <a:pPr lvl="1"/>
            <a:r>
              <a:rPr lang="cy-GB" dirty="0">
                <a:solidFill>
                  <a:srgbClr val="E85803"/>
                </a:solidFill>
              </a:rPr>
              <a:t>Mae yna fwlch rhwng pob bar.</a:t>
            </a:r>
            <a:endParaRPr lang="en-GB" dirty="0">
              <a:solidFill>
                <a:srgbClr val="E85803"/>
              </a:solidFill>
            </a:endParaRPr>
          </a:p>
          <a:p>
            <a:pPr lvl="1"/>
            <a:r>
              <a:rPr lang="cy-GB" dirty="0"/>
              <a:t>Gellir tynnu bariau yn llorweddol neu’n fertigol.</a:t>
            </a:r>
            <a:endParaRPr lang="en-GB" dirty="0"/>
          </a:p>
          <a:p>
            <a:pPr lvl="1"/>
            <a:r>
              <a:rPr lang="cy-GB" dirty="0">
                <a:solidFill>
                  <a:srgbClr val="E85803"/>
                </a:solidFill>
              </a:rPr>
              <a:t>Wrth benderfynu ar raddfa, edrychwch ar y data rydych chi wedi’i gasglu i weld pa mor fawr yw’ch amrediad.</a:t>
            </a:r>
            <a:endParaRPr lang="en-GB" dirty="0">
              <a:solidFill>
                <a:srgbClr val="E85803"/>
              </a:solidFill>
            </a:endParaRPr>
          </a:p>
          <a:p>
            <a:pPr lvl="1"/>
            <a:r>
              <a:rPr lang="cy-GB" dirty="0"/>
              <a:t>Dylai eich graddfa godi’n rheolaidd.</a:t>
            </a:r>
            <a:endParaRPr lang="en-GB" dirty="0"/>
          </a:p>
          <a:p>
            <a:pPr lvl="1"/>
            <a:r>
              <a:rPr lang="cy-GB" dirty="0">
                <a:solidFill>
                  <a:srgbClr val="E85803"/>
                </a:solidFill>
              </a:rPr>
              <a:t>Cofiwch ddefnyddio pren mesur!</a:t>
            </a:r>
            <a:endParaRPr lang="en-GB" dirty="0">
              <a:solidFill>
                <a:srgbClr val="E85803"/>
              </a:solidFill>
            </a:endParaRPr>
          </a:p>
          <a:p>
            <a:pPr lvl="1"/>
            <a:r>
              <a:rPr lang="cy-GB" dirty="0"/>
              <a:t>Defnyddir siart bar i arddangos data arwahanol.</a:t>
            </a:r>
            <a:r>
              <a:rPr lang="en-GB" dirty="0"/>
              <a:t> 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153580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0EE7083-9784-B94F-B4CA-AF7AC7140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/>
          <a:p>
            <a:r>
              <a:rPr lang="cy-GB" sz="3000" dirty="0"/>
              <a:t>Pa deitl y dylem ei roi i’r siart bar hon?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9AB7D4E-B21F-E141-A1CD-1499DE189E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5308701"/>
              </p:ext>
            </p:extLst>
          </p:nvPr>
        </p:nvGraphicFramePr>
        <p:xfrm>
          <a:off x="1608823" y="1896121"/>
          <a:ext cx="5940660" cy="3303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AC9D16-7CF4-D64E-802F-AC5854C7975B}"/>
              </a:ext>
            </a:extLst>
          </p:cNvPr>
          <p:cNvCxnSpPr>
            <a:cxnSpLocks/>
          </p:cNvCxnSpPr>
          <p:nvPr/>
        </p:nvCxnSpPr>
        <p:spPr>
          <a:xfrm flipV="1">
            <a:off x="1547664" y="4149080"/>
            <a:ext cx="288032" cy="136815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02E90F-56FE-0345-9193-74890C730C6D}"/>
              </a:ext>
            </a:extLst>
          </p:cNvPr>
          <p:cNvCxnSpPr/>
          <p:nvPr/>
        </p:nvCxnSpPr>
        <p:spPr>
          <a:xfrm flipH="1" flipV="1">
            <a:off x="5796136" y="4365104"/>
            <a:ext cx="1368152" cy="101611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33D44D4-BBF4-EF47-96C4-C326406F072F}"/>
              </a:ext>
            </a:extLst>
          </p:cNvPr>
          <p:cNvCxnSpPr/>
          <p:nvPr/>
        </p:nvCxnSpPr>
        <p:spPr>
          <a:xfrm flipH="1" flipV="1">
            <a:off x="6804248" y="4221088"/>
            <a:ext cx="360040" cy="1160126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2F0E3A-82A0-C641-957B-3C4CD7EADEEA}"/>
              </a:ext>
            </a:extLst>
          </p:cNvPr>
          <p:cNvSpPr txBox="1"/>
          <p:nvPr/>
        </p:nvSpPr>
        <p:spPr>
          <a:xfrm>
            <a:off x="3394647" y="5242715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200" dirty="0">
                <a:solidFill>
                  <a:prstClr val="black"/>
                </a:solidFill>
              </a:rPr>
              <a:t>Blas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59C3B8-DEEA-8749-97F6-904D408908D5}"/>
              </a:ext>
            </a:extLst>
          </p:cNvPr>
          <p:cNvSpPr txBox="1"/>
          <p:nvPr/>
        </p:nvSpPr>
        <p:spPr>
          <a:xfrm>
            <a:off x="1257706" y="2348880"/>
            <a:ext cx="369332" cy="172819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cy-GB" sz="1200" dirty="0">
                <a:solidFill>
                  <a:prstClr val="black"/>
                </a:solidFill>
              </a:rPr>
              <a:t>Nifer y pleidleisiau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BA30E60-B538-BC4C-810C-2CDC3F1E23AE}"/>
              </a:ext>
            </a:extLst>
          </p:cNvPr>
          <p:cNvCxnSpPr>
            <a:cxnSpLocks/>
          </p:cNvCxnSpPr>
          <p:nvPr/>
        </p:nvCxnSpPr>
        <p:spPr>
          <a:xfrm>
            <a:off x="1619672" y="2132856"/>
            <a:ext cx="1440160" cy="271642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xplosion 1 11">
            <a:extLst>
              <a:ext uri="{FF2B5EF4-FFF2-40B4-BE49-F238E27FC236}">
                <a16:creationId xmlns:a16="http://schemas.microsoft.com/office/drawing/2014/main" id="{85BDE95F-8BD9-684F-A963-5697E9E04561}"/>
              </a:ext>
            </a:extLst>
          </p:cNvPr>
          <p:cNvSpPr/>
          <p:nvPr/>
        </p:nvSpPr>
        <p:spPr>
          <a:xfrm>
            <a:off x="439804" y="4942388"/>
            <a:ext cx="2187980" cy="1654963"/>
          </a:xfrm>
          <a:prstGeom prst="irregularSeal1">
            <a:avLst/>
          </a:prstGeom>
          <a:solidFill>
            <a:srgbClr val="FF339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>
              <a:solidFill>
                <a:prstClr val="whit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379E66-5D60-9F45-866F-9CA56A644BF4}"/>
              </a:ext>
            </a:extLst>
          </p:cNvPr>
          <p:cNvSpPr txBox="1"/>
          <p:nvPr/>
        </p:nvSpPr>
        <p:spPr>
          <a:xfrm>
            <a:off x="899592" y="5419265"/>
            <a:ext cx="1296144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y-GB" sz="1400" dirty="0">
                <a:solidFill>
                  <a:prstClr val="white"/>
                </a:solidFill>
              </a:rPr>
              <a:t>Mae’r raddfa’n cynyddu’n rheolaidd</a:t>
            </a: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9208408D-8AB6-0048-9275-13234E352024}"/>
              </a:ext>
            </a:extLst>
          </p:cNvPr>
          <p:cNvSpPr/>
          <p:nvPr/>
        </p:nvSpPr>
        <p:spPr>
          <a:xfrm>
            <a:off x="6372200" y="5013354"/>
            <a:ext cx="2088232" cy="1286538"/>
          </a:xfrm>
          <a:prstGeom prst="irregularSeal1">
            <a:avLst/>
          </a:prstGeom>
          <a:solidFill>
            <a:srgbClr val="FF339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>
              <a:solidFill>
                <a:prstClr val="whit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F86E3A-98C1-7E4E-A12C-BBAC391781D3}"/>
              </a:ext>
            </a:extLst>
          </p:cNvPr>
          <p:cNvSpPr txBox="1"/>
          <p:nvPr/>
        </p:nvSpPr>
        <p:spPr>
          <a:xfrm>
            <a:off x="6660232" y="5373216"/>
            <a:ext cx="146901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y-GB" sz="1400" dirty="0">
                <a:solidFill>
                  <a:prstClr val="white"/>
                </a:solidFill>
              </a:rPr>
              <a:t>Categorïau arwahanol</a:t>
            </a:r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EDC97836-3223-0046-861E-DBD5E68D8E82}"/>
              </a:ext>
            </a:extLst>
          </p:cNvPr>
          <p:cNvSpPr/>
          <p:nvPr/>
        </p:nvSpPr>
        <p:spPr>
          <a:xfrm>
            <a:off x="7092280" y="1175496"/>
            <a:ext cx="2044169" cy="1893464"/>
          </a:xfrm>
          <a:prstGeom prst="irregularSeal1">
            <a:avLst/>
          </a:prstGeom>
          <a:solidFill>
            <a:srgbClr val="FF339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>
              <a:solidFill>
                <a:prstClr val="whit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6E6105-5EF2-514F-9AEC-837743C0F481}"/>
              </a:ext>
            </a:extLst>
          </p:cNvPr>
          <p:cNvSpPr txBox="1"/>
          <p:nvPr/>
        </p:nvSpPr>
        <p:spPr>
          <a:xfrm>
            <a:off x="7380312" y="1746857"/>
            <a:ext cx="1368152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y-GB" sz="1400" dirty="0">
                <a:solidFill>
                  <a:prstClr val="white"/>
                </a:solidFill>
              </a:rPr>
              <a:t>Gall bariau fod yn fertigol neu’n llorweddol</a:t>
            </a:r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6BF1F8A4-8979-164D-8C79-074B165054FA}"/>
              </a:ext>
            </a:extLst>
          </p:cNvPr>
          <p:cNvSpPr/>
          <p:nvPr/>
        </p:nvSpPr>
        <p:spPr>
          <a:xfrm>
            <a:off x="295583" y="1412776"/>
            <a:ext cx="2260193" cy="1409298"/>
          </a:xfrm>
          <a:prstGeom prst="irregularSeal1">
            <a:avLst/>
          </a:prstGeom>
          <a:solidFill>
            <a:srgbClr val="FF339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>
              <a:solidFill>
                <a:prstClr val="whit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8117E4-2036-9543-95AF-640B791ABE65}"/>
              </a:ext>
            </a:extLst>
          </p:cNvPr>
          <p:cNvSpPr txBox="1"/>
          <p:nvPr/>
        </p:nvSpPr>
        <p:spPr>
          <a:xfrm>
            <a:off x="611560" y="1813962"/>
            <a:ext cx="146069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y-GB" sz="1400" dirty="0">
                <a:solidFill>
                  <a:prstClr val="white"/>
                </a:solidFill>
              </a:rPr>
              <a:t>Gwagleoedd rhwng bariau</a:t>
            </a:r>
          </a:p>
        </p:txBody>
      </p:sp>
    </p:spTree>
    <p:extLst>
      <p:ext uri="{BB962C8B-B14F-4D97-AF65-F5344CB8AC3E}">
        <p14:creationId xmlns:p14="http://schemas.microsoft.com/office/powerpoint/2010/main" val="149034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0B7187E-8E0B-044A-AD5A-DAA8E7D57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/>
          <a:p>
            <a:r>
              <a:rPr lang="cy-GB" sz="3000" dirty="0"/>
              <a:t>Pa deitl y dylem ei roi i’r siart bar hon?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1B3E86F-1F73-A441-AEFB-F5B9900E70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3800750"/>
              </p:ext>
            </p:extLst>
          </p:nvPr>
        </p:nvGraphicFramePr>
        <p:xfrm>
          <a:off x="1230780" y="1973140"/>
          <a:ext cx="6653588" cy="3830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6813A62-2503-5047-8808-85A2688971F2}"/>
              </a:ext>
            </a:extLst>
          </p:cNvPr>
          <p:cNvCxnSpPr/>
          <p:nvPr/>
        </p:nvCxnSpPr>
        <p:spPr>
          <a:xfrm flipH="1" flipV="1">
            <a:off x="7523601" y="6250675"/>
            <a:ext cx="11815" cy="5864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4AFC87-007F-7B4F-81D6-DF86B2BA6485}"/>
              </a:ext>
            </a:extLst>
          </p:cNvPr>
          <p:cNvCxnSpPr/>
          <p:nvPr/>
        </p:nvCxnSpPr>
        <p:spPr>
          <a:xfrm flipH="1" flipV="1">
            <a:off x="7448276" y="6216279"/>
            <a:ext cx="87140" cy="55329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3059E4-1876-8144-AD2E-E11754A68E9D}"/>
              </a:ext>
            </a:extLst>
          </p:cNvPr>
          <p:cNvCxnSpPr/>
          <p:nvPr/>
        </p:nvCxnSpPr>
        <p:spPr>
          <a:xfrm flipV="1">
            <a:off x="1655676" y="6201074"/>
            <a:ext cx="235228" cy="7053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D6EA365-A3EF-7C44-9301-375F11E41AD7}"/>
              </a:ext>
            </a:extLst>
          </p:cNvPr>
          <p:cNvCxnSpPr>
            <a:cxnSpLocks/>
          </p:cNvCxnSpPr>
          <p:nvPr/>
        </p:nvCxnSpPr>
        <p:spPr>
          <a:xfrm flipV="1">
            <a:off x="1547664" y="4437112"/>
            <a:ext cx="576064" cy="108012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52CF42-DBDE-8743-80CC-947AAD64394D}"/>
              </a:ext>
            </a:extLst>
          </p:cNvPr>
          <p:cNvCxnSpPr>
            <a:cxnSpLocks/>
          </p:cNvCxnSpPr>
          <p:nvPr/>
        </p:nvCxnSpPr>
        <p:spPr>
          <a:xfrm>
            <a:off x="1475656" y="2204864"/>
            <a:ext cx="864096" cy="108012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BF46A94-35EC-0C4A-83A8-F8446B67C9BF}"/>
              </a:ext>
            </a:extLst>
          </p:cNvPr>
          <p:cNvCxnSpPr>
            <a:cxnSpLocks/>
          </p:cNvCxnSpPr>
          <p:nvPr/>
        </p:nvCxnSpPr>
        <p:spPr>
          <a:xfrm flipH="1">
            <a:off x="5076056" y="2132856"/>
            <a:ext cx="2736304" cy="93610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B981E6-4D5E-FF48-A5F0-FECA1046B826}"/>
              </a:ext>
            </a:extLst>
          </p:cNvPr>
          <p:cNvCxnSpPr>
            <a:cxnSpLocks/>
          </p:cNvCxnSpPr>
          <p:nvPr/>
        </p:nvCxnSpPr>
        <p:spPr>
          <a:xfrm flipH="1" flipV="1">
            <a:off x="6012160" y="5301208"/>
            <a:ext cx="1512168" cy="64807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3D5D94F-BC02-2D48-A4AF-84147B718591}"/>
              </a:ext>
            </a:extLst>
          </p:cNvPr>
          <p:cNvCxnSpPr>
            <a:cxnSpLocks/>
          </p:cNvCxnSpPr>
          <p:nvPr/>
        </p:nvCxnSpPr>
        <p:spPr>
          <a:xfrm flipH="1" flipV="1">
            <a:off x="7092280" y="5221202"/>
            <a:ext cx="504056" cy="72807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xplosion 1 13">
            <a:extLst>
              <a:ext uri="{FF2B5EF4-FFF2-40B4-BE49-F238E27FC236}">
                <a16:creationId xmlns:a16="http://schemas.microsoft.com/office/drawing/2014/main" id="{5E466A30-5DA4-D140-BFE0-1557B6C8057E}"/>
              </a:ext>
            </a:extLst>
          </p:cNvPr>
          <p:cNvSpPr/>
          <p:nvPr/>
        </p:nvSpPr>
        <p:spPr>
          <a:xfrm>
            <a:off x="295583" y="1412776"/>
            <a:ext cx="2260193" cy="1409298"/>
          </a:xfrm>
          <a:prstGeom prst="irregularSeal1">
            <a:avLst/>
          </a:prstGeom>
          <a:solidFill>
            <a:srgbClr val="FF339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>
              <a:solidFill>
                <a:prstClr val="whit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9A3E98-B140-EB44-921A-BB72478FF6F0}"/>
              </a:ext>
            </a:extLst>
          </p:cNvPr>
          <p:cNvSpPr txBox="1"/>
          <p:nvPr/>
        </p:nvSpPr>
        <p:spPr>
          <a:xfrm>
            <a:off x="611560" y="1813962"/>
            <a:ext cx="146069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y-GB" sz="1400" dirty="0">
                <a:solidFill>
                  <a:prstClr val="white"/>
                </a:solidFill>
              </a:rPr>
              <a:t>Gwagleoedd rhwng bariau</a:t>
            </a:r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2BFE95F5-BD1D-F346-9320-B22ADFA3DB9C}"/>
              </a:ext>
            </a:extLst>
          </p:cNvPr>
          <p:cNvSpPr/>
          <p:nvPr/>
        </p:nvSpPr>
        <p:spPr>
          <a:xfrm>
            <a:off x="6588224" y="5157192"/>
            <a:ext cx="2187980" cy="1654963"/>
          </a:xfrm>
          <a:prstGeom prst="irregularSeal1">
            <a:avLst/>
          </a:prstGeom>
          <a:solidFill>
            <a:srgbClr val="FF339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>
              <a:solidFill>
                <a:prstClr val="whit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A15427-2206-BC49-A171-5E73D3A21366}"/>
              </a:ext>
            </a:extLst>
          </p:cNvPr>
          <p:cNvSpPr txBox="1"/>
          <p:nvPr/>
        </p:nvSpPr>
        <p:spPr>
          <a:xfrm>
            <a:off x="7048012" y="5634069"/>
            <a:ext cx="1296144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y-GB" sz="1400" dirty="0">
                <a:solidFill>
                  <a:prstClr val="white"/>
                </a:solidFill>
              </a:rPr>
              <a:t>Mae’r raddfa’n cynyddu’n rheolaidd</a:t>
            </a:r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0A501D8D-0F8C-0E40-AF29-F213E805728E}"/>
              </a:ext>
            </a:extLst>
          </p:cNvPr>
          <p:cNvSpPr/>
          <p:nvPr/>
        </p:nvSpPr>
        <p:spPr>
          <a:xfrm>
            <a:off x="251520" y="5013354"/>
            <a:ext cx="2088232" cy="1286538"/>
          </a:xfrm>
          <a:prstGeom prst="irregularSeal1">
            <a:avLst/>
          </a:prstGeom>
          <a:solidFill>
            <a:srgbClr val="FF339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>
              <a:solidFill>
                <a:prstClr val="whit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8DCC23-A32C-8C42-88C7-F3EEE24F47A9}"/>
              </a:ext>
            </a:extLst>
          </p:cNvPr>
          <p:cNvSpPr txBox="1"/>
          <p:nvPr/>
        </p:nvSpPr>
        <p:spPr>
          <a:xfrm>
            <a:off x="539552" y="5373216"/>
            <a:ext cx="146901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y-GB" sz="1400" dirty="0">
                <a:solidFill>
                  <a:prstClr val="white"/>
                </a:solidFill>
              </a:rPr>
              <a:t>Categorïau arwahanol</a:t>
            </a:r>
          </a:p>
        </p:txBody>
      </p:sp>
      <p:sp>
        <p:nvSpPr>
          <p:cNvPr id="20" name="Explosion 1 19">
            <a:extLst>
              <a:ext uri="{FF2B5EF4-FFF2-40B4-BE49-F238E27FC236}">
                <a16:creationId xmlns:a16="http://schemas.microsoft.com/office/drawing/2014/main" id="{9F8626BF-AFEA-5341-94C2-FA5826DB48BA}"/>
              </a:ext>
            </a:extLst>
          </p:cNvPr>
          <p:cNvSpPr/>
          <p:nvPr/>
        </p:nvSpPr>
        <p:spPr>
          <a:xfrm>
            <a:off x="7092280" y="1175496"/>
            <a:ext cx="2044169" cy="1893464"/>
          </a:xfrm>
          <a:prstGeom prst="irregularSeal1">
            <a:avLst/>
          </a:prstGeom>
          <a:solidFill>
            <a:srgbClr val="FF339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>
              <a:solidFill>
                <a:prstClr val="white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5C9D33-F795-1143-A3D1-9C96D8C374F0}"/>
              </a:ext>
            </a:extLst>
          </p:cNvPr>
          <p:cNvSpPr txBox="1"/>
          <p:nvPr/>
        </p:nvSpPr>
        <p:spPr>
          <a:xfrm>
            <a:off x="7380312" y="1746857"/>
            <a:ext cx="1368152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y-GB" sz="1400" dirty="0">
                <a:solidFill>
                  <a:prstClr val="white"/>
                </a:solidFill>
              </a:rPr>
              <a:t>Gall bariau fod yn fertigol neu’n llorweddol</a:t>
            </a:r>
          </a:p>
        </p:txBody>
      </p:sp>
    </p:spTree>
    <p:extLst>
      <p:ext uri="{BB962C8B-B14F-4D97-AF65-F5344CB8AC3E}">
        <p14:creationId xmlns:p14="http://schemas.microsoft.com/office/powerpoint/2010/main" val="246821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Bef>
            <a:spcPts val="800"/>
          </a:spcBef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Farming STEMterprise PowerPoint template.pptx" id="{B4345F3A-90BC-054B-8BE5-CDA6DAFD23AF}" vid="{8ECE7784-2AF3-5E43-87C7-518CB51671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1184</TotalTime>
  <Words>563</Words>
  <Application>Microsoft Macintosh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1_Office Theme</vt:lpstr>
      <vt:lpstr>Cam 6: Cynnal ymchwil y farchnad</vt:lpstr>
      <vt:lpstr>Amcanion dysgu</vt:lpstr>
      <vt:lpstr>Ymchwil y Farchnad</vt:lpstr>
      <vt:lpstr>Ymchwil y Farchnad</vt:lpstr>
      <vt:lpstr>Tasg 1: casglu data</vt:lpstr>
      <vt:lpstr>Tasg 2: llunio siart bar</vt:lpstr>
      <vt:lpstr>Tasg 2: llunio siart bar</vt:lpstr>
      <vt:lpstr>Pa deitl y dylem ei roi i’r siart bar hon?</vt:lpstr>
      <vt:lpstr>Pa deitl y dylem ei roi i’r siart bar hon?</vt:lpstr>
      <vt:lpstr>Tasg 3: gwneud eich penderfyniad terfynol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Smith</dc:creator>
  <cp:lastModifiedBy>Nick Smith</cp:lastModifiedBy>
  <cp:revision>164</cp:revision>
  <dcterms:created xsi:type="dcterms:W3CDTF">2019-10-23T13:59:40Z</dcterms:created>
  <dcterms:modified xsi:type="dcterms:W3CDTF">2019-12-08T13:53:38Z</dcterms:modified>
</cp:coreProperties>
</file>